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0"/>
  </p:notesMasterIdLst>
  <p:handoutMasterIdLst>
    <p:handoutMasterId r:id="rId11"/>
  </p:handoutMasterIdLst>
  <p:sldIdLst>
    <p:sldId id="305" r:id="rId2"/>
    <p:sldId id="346" r:id="rId3"/>
    <p:sldId id="373" r:id="rId4"/>
    <p:sldId id="374" r:id="rId5"/>
    <p:sldId id="376" r:id="rId6"/>
    <p:sldId id="377" r:id="rId7"/>
    <p:sldId id="378" r:id="rId8"/>
    <p:sldId id="372" r:id="rId9"/>
  </p:sldIdLst>
  <p:sldSz cx="9144000" cy="5143500" type="screen16x9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18B2"/>
    <a:srgbClr val="002060"/>
    <a:srgbClr val="0E86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7834" autoAdjust="0"/>
  </p:normalViewPr>
  <p:slideViewPr>
    <p:cSldViewPr>
      <p:cViewPr varScale="1">
        <p:scale>
          <a:sx n="91" d="100"/>
          <a:sy n="91" d="100"/>
        </p:scale>
        <p:origin x="702" y="-2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B0A6E0-3A9D-4EAC-A11E-FEC605EA2F28}" type="datetimeFigureOut">
              <a:rPr lang="ru-RU" smtClean="0"/>
              <a:t>12.10.2016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AF319-A184-45FC-9DE2-EB9CD3FA1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67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36C33-2F50-4361-9651-B5934CDC7413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3846F-E4DD-4C7C-A04D-B5CB438F4AB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06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cs typeface="Arial" charset="0"/>
              </a:rPr>
              <a:pPr algn="r" eaLnBrk="1" hangingPunct="1"/>
              <a:t>1</a:t>
            </a:fld>
            <a:endParaRPr lang="ru-RU" sz="1200" dirty="0"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411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2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0071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3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520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4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802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5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236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6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925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7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888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16153" y="9373346"/>
            <a:ext cx="2918048" cy="494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19" tIns="45759" rIns="91519" bIns="4575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8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788" y="739775"/>
            <a:ext cx="6580187" cy="370205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28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76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6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5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87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2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2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05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5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5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45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6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60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87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89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5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403648" cy="5143500"/>
          </a:xfrm>
          <a:prstGeom prst="rect">
            <a:avLst/>
          </a:prstGeom>
        </p:spPr>
      </p:pic>
      <p:pic>
        <p:nvPicPr>
          <p:cNvPr id="9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0AA953-8F8B-41CF-A1AB-C67361DBF7BD}" type="slidenum"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</a:t>
            </a:fld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1514" y="321502"/>
            <a:ext cx="6471766" cy="2376264"/>
          </a:xfrm>
          <a:prstGeom prst="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ОРГАНИЗАЦИОННО-РАСПОРЯДИТЕЛЬНАЯ ДОКУМЕНТАЦИЯ ОБЩЕОБРАЗОВАТЕЛЬНЫХ УЧРЕЖДЕНИЙ НА НАЧАЛО УЧЕБНОГО ГОДА</a:t>
            </a:r>
          </a:p>
        </p:txBody>
      </p:sp>
      <p:sp>
        <p:nvSpPr>
          <p:cNvPr id="5" name="Подзаголовок 2"/>
          <p:cNvSpPr>
            <a:spLocks noGrp="1"/>
          </p:cNvSpPr>
          <p:nvPr/>
        </p:nvSpPr>
        <p:spPr>
          <a:xfrm>
            <a:off x="2307064" y="3121445"/>
            <a:ext cx="6516216" cy="140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одзаголовок 2"/>
          <p:cNvSpPr>
            <a:spLocks noGrp="1"/>
          </p:cNvSpPr>
          <p:nvPr/>
        </p:nvSpPr>
        <p:spPr>
          <a:xfrm>
            <a:off x="1763688" y="3723878"/>
            <a:ext cx="7304931" cy="10801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Габдрахманова Г.З. заместитель министра - руководитель департамента надзора и контроля в сфере образования Министерства  образования и науки Республики Татарстан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6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51721" y="186228"/>
            <a:ext cx="6782934" cy="576063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endParaRPr lang="ru-RU" sz="1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757310" y="411511"/>
            <a:ext cx="7077345" cy="87890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730472" y="1409172"/>
            <a:ext cx="6585944" cy="28187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749300"/>
          </a:effectLst>
        </p:spPr>
        <p:txBody>
          <a:bodyPr anchor="ctr"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организационно-распорядительной документации, включая приказы и локальные нормативные акты сугубо индивидуален для каждого общеобразовательного учреждения.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2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029869" y="501406"/>
            <a:ext cx="6782934" cy="453736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РАЗРЕШИТЕЛЬНАЯ ДОКУМЕНТАЦИЯ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04484" y="1131591"/>
            <a:ext cx="6808319" cy="35709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Устав;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Лицензия на право ведения образовательной деятельности;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Свидетельство о государственной аккредитации (при ее отсутствии - информированность как родителей (законных представителей) обучающихся);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 Наличие документов, регламентированных ст. 28 и 41 № 273-ФЗ «Об образовании в РФ»: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санитарно-эпидемиологическое заключение;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заключение органов государственного противопожарного надзора,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лицензия на медицинскую деятельность или договор с медицинским учреждением, имеющим в приложении к лицензии адрес образовательного учреждения,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Акт приемки учреждения к началу учебного года.</a:t>
            </a:r>
          </a:p>
          <a:p>
            <a:pPr algn="ctr">
              <a:spcBef>
                <a:spcPct val="0"/>
              </a:spcBef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48872" y="2746831"/>
            <a:ext cx="7102129" cy="1849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749300"/>
          </a:effectLst>
        </p:spPr>
        <p:txBody>
          <a:bodyPr anchor="ctr"/>
          <a:lstStyle/>
          <a:p>
            <a:pPr>
              <a:spcBef>
                <a:spcPct val="0"/>
              </a:spcBef>
            </a:pPr>
            <a:endParaRPr lang="ru-RU" sz="1600" dirty="0">
              <a:solidFill>
                <a:srgbClr val="2E3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057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40140" y="414253"/>
            <a:ext cx="6782934" cy="774201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ДОКУМЕНТАЦИЯ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08703" y="1067373"/>
            <a:ext cx="6804100" cy="35206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pPr algn="just">
              <a:spcBef>
                <a:spcPct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Готовый пакет локальных нормативных актов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должен быть принят и утвержден до 01 сентября.</a:t>
            </a:r>
          </a:p>
          <a:p>
            <a:pPr algn="just">
              <a:spcBef>
                <a:spcPct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Принятие и утверждение локальных нормативных актов, а также внесение изменений и дополнений осуществляется в соответствии с требованиям устава: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– уполномоченным коллегиальным органом управления;</a:t>
            </a:r>
          </a:p>
          <a:p>
            <a:pPr marL="342900" indent="-342900" algn="just">
              <a:spcBef>
                <a:spcPct val="0"/>
              </a:spcBef>
              <a:buFontTx/>
              <a:buChar char="-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– руководителем учреждения. </a:t>
            </a:r>
          </a:p>
          <a:p>
            <a:pPr algn="just">
              <a:spcBef>
                <a:spcPct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Обязательность и своевременность издания локальных нормативных актов, регламентирующих проведение каких-либо мероприятий (конкурсов) на школьном уровне.</a:t>
            </a:r>
          </a:p>
        </p:txBody>
      </p:sp>
    </p:spTree>
    <p:extLst>
      <p:ext uri="{BB962C8B-B14F-4D97-AF65-F5344CB8AC3E}">
        <p14:creationId xmlns:p14="http://schemas.microsoft.com/office/powerpoint/2010/main" val="2395687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40140" y="414253"/>
            <a:ext cx="6782934" cy="774201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ДОКУМЕНТАЦИЯ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835696" y="1188454"/>
            <a:ext cx="6977107" cy="3399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Приказы, регламентирующие:</a:t>
            </a:r>
          </a:p>
          <a:p>
            <a:pPr algn="just"/>
            <a:endParaRPr 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 обучающихся в учреждение.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Режим работы учреждения на учебный год.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Работу администрации школы на учебный год.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Работу педагогического коллектива школы на учебный год.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Организацию методической службы школы.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Организацию образовательного процесса.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Трудовые взаимоотношения и соблюдение техники безопасности.</a:t>
            </a:r>
            <a:endParaRPr lang="ru-RU" sz="2000" dirty="0">
              <a:solidFill>
                <a:srgbClr val="2E3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46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40140" y="414253"/>
            <a:ext cx="6782934" cy="774201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СТРОГОЙ ОТЧЕТНОСТИ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04484" y="1188454"/>
            <a:ext cx="6808319" cy="3399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нарушения:</a:t>
            </a:r>
          </a:p>
          <a:p>
            <a:pPr algn="just"/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Незадокументированные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исправления.</a:t>
            </a:r>
          </a:p>
          <a:p>
            <a:pPr marL="342900" indent="-3429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Проставление оттисков гербовой печати. </a:t>
            </a:r>
          </a:p>
          <a:p>
            <a:pPr marL="342900" indent="-342900" algn="just"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подписей уполномоченных должностных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Неверное оформление регламентированных записей или их отсутствие.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Несоблюдение должного контроля за оформлением и хранением документов.</a:t>
            </a:r>
            <a:endParaRPr lang="ru-RU" sz="2000" dirty="0">
              <a:solidFill>
                <a:srgbClr val="2E3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6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12751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899592" y="126870"/>
            <a:ext cx="8677528" cy="726785"/>
          </a:xfrm>
          <a:prstGeom prst="rect">
            <a:avLst/>
          </a:prstGeom>
          <a:effectLst>
            <a:softEdge rad="723900"/>
          </a:effec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sz="1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605055" y="1131592"/>
            <a:ext cx="8229600" cy="3394472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0215" algn="just"/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40140" y="414253"/>
            <a:ext cx="6782934" cy="774201"/>
          </a:xfrm>
          <a:prstGeom prst="rect">
            <a:avLst/>
          </a:prstGeom>
          <a:solidFill>
            <a:srgbClr val="B9CDE5">
              <a:alpha val="31000"/>
            </a:srgbClr>
          </a:solidFill>
          <a:ln w="25400" cap="flat" cmpd="sng" algn="ctr">
            <a:noFill/>
            <a:prstDash val="sysDash"/>
          </a:ln>
          <a:effectLst>
            <a:softEdge rad="254000"/>
          </a:effectLst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И МЕРЫ ВОЗДЕЙСТВИЯ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004484" y="1188454"/>
            <a:ext cx="6808319" cy="33995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noFill/>
            <a:prstDash val="sysDash"/>
          </a:ln>
          <a:effectLst>
            <a:softEdge rad="533400"/>
          </a:effectLst>
        </p:spPr>
        <p:txBody>
          <a:bodyPr anchor="ctr"/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 инструкции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Факты нарушений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 меры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2E319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трелка: вправо с вырезом 1"/>
          <p:cNvSpPr/>
          <p:nvPr/>
        </p:nvSpPr>
        <p:spPr>
          <a:xfrm>
            <a:off x="4584780" y="1723848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с вырезом 12"/>
          <p:cNvSpPr/>
          <p:nvPr/>
        </p:nvSpPr>
        <p:spPr>
          <a:xfrm>
            <a:off x="4584780" y="3003798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294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24544" y="87827"/>
            <a:ext cx="1403648" cy="5143500"/>
          </a:xfrm>
          <a:prstGeom prst="rect">
            <a:avLst/>
          </a:prstGeom>
        </p:spPr>
      </p:pic>
      <p:pic>
        <p:nvPicPr>
          <p:cNvPr id="8" name="Picture 2" descr="C:\Users\Afanaseva\Desktop\са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4587"/>
            <a:ext cx="658802" cy="644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701824" y="4804000"/>
            <a:ext cx="8370168" cy="28803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08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dirty="0">
                <a:solidFill>
                  <a:prstClr val="white"/>
                </a:solidFill>
              </a:rPr>
              <a:t>Министерство образования и науки Республики Татарстан</a:t>
            </a:r>
          </a:p>
        </p:txBody>
      </p:sp>
      <p:sp>
        <p:nvSpPr>
          <p:cNvPr id="9" name="Подзаголовок 4"/>
          <p:cNvSpPr txBox="1">
            <a:spLocks/>
          </p:cNvSpPr>
          <p:nvPr/>
        </p:nvSpPr>
        <p:spPr>
          <a:xfrm>
            <a:off x="701824" y="181339"/>
            <a:ext cx="8677528" cy="5679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anose="020B0604030504040204" pitchFamily="34" charset="0"/>
              <a:cs typeface="Times New Roman" pitchFamily="18" charset="0"/>
            </a:endParaRPr>
          </a:p>
        </p:txBody>
      </p:sp>
      <p:sp>
        <p:nvSpPr>
          <p:cNvPr id="11" name="Объект 1"/>
          <p:cNvSpPr txBox="1">
            <a:spLocks/>
          </p:cNvSpPr>
          <p:nvPr/>
        </p:nvSpPr>
        <p:spPr>
          <a:xfrm>
            <a:off x="971600" y="915566"/>
            <a:ext cx="7635280" cy="317157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ru-RU" sz="4000" dirty="0">
                <a:solidFill>
                  <a:prstClr val="black"/>
                </a:solidFill>
                <a:ea typeface="Times New Roman"/>
                <a:cs typeface="Times New Roman"/>
              </a:rPr>
              <a:t>       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4000" dirty="0">
                <a:solidFill>
                  <a:prstClr val="black"/>
                </a:solidFill>
                <a:ea typeface="Times New Roman"/>
                <a:cs typeface="Times New Roman"/>
              </a:rPr>
              <a:t>        </a:t>
            </a:r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4595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1441</TotalTime>
  <Words>392</Words>
  <Application>Microsoft Office PowerPoint</Application>
  <PresentationFormat>Экран (16:9)</PresentationFormat>
  <Paragraphs>63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Afanaseva</dc:creator>
  <cp:lastModifiedBy>Екатерина Златкина</cp:lastModifiedBy>
  <cp:revision>226</cp:revision>
  <cp:lastPrinted>2014-12-22T12:16:40Z</cp:lastPrinted>
  <dcterms:created xsi:type="dcterms:W3CDTF">2014-03-04T07:12:45Z</dcterms:created>
  <dcterms:modified xsi:type="dcterms:W3CDTF">2016-10-12T19:27:55Z</dcterms:modified>
</cp:coreProperties>
</file>